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81" r:id="rId3"/>
    <p:sldId id="282" r:id="rId4"/>
    <p:sldId id="277" r:id="rId5"/>
    <p:sldId id="260" r:id="rId6"/>
    <p:sldId id="283" r:id="rId7"/>
    <p:sldId id="284" r:id="rId8"/>
    <p:sldId id="297" r:id="rId9"/>
    <p:sldId id="286" r:id="rId10"/>
    <p:sldId id="287" r:id="rId11"/>
    <p:sldId id="285" r:id="rId12"/>
    <p:sldId id="288" r:id="rId13"/>
    <p:sldId id="289" r:id="rId14"/>
    <p:sldId id="259" r:id="rId15"/>
    <p:sldId id="305" r:id="rId16"/>
    <p:sldId id="295" r:id="rId17"/>
    <p:sldId id="296" r:id="rId18"/>
    <p:sldId id="299" r:id="rId19"/>
  </p:sldIdLst>
  <p:sldSz cx="9144000" cy="6858000" type="screen4x3"/>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BB8EA"/>
    <a:srgbClr val="2C2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43" autoAdjust="0"/>
  </p:normalViewPr>
  <p:slideViewPr>
    <p:cSldViewPr>
      <p:cViewPr varScale="1">
        <p:scale>
          <a:sx n="108" d="100"/>
          <a:sy n="108" d="100"/>
        </p:scale>
        <p:origin x="130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3DDE6-38E3-4F16-8307-1D8E8C8A1D2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CA338-EBBF-4068-BA4A-6222B6265F1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B1582C9-8312-4609-B857-0D7020CBAA6C}" type="datetimeFigureOut">
              <a:rPr lang="en-US" smtClean="0"/>
              <a:t>8/9/2019</a:t>
            </a:fld>
            <a:endParaRPr lang="en-US"/>
          </a:p>
        </p:txBody>
      </p:sp>
      <p:sp>
        <p:nvSpPr>
          <p:cNvPr id="4" name="Footer Placeholder 3">
            <a:extLst>
              <a:ext uri="{FF2B5EF4-FFF2-40B4-BE49-F238E27FC236}">
                <a16:creationId xmlns:a16="http://schemas.microsoft.com/office/drawing/2014/main" id="{19CD2247-E61A-40B4-9CDA-875A9C9F97D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410A89-FF42-4CC4-9A7A-8E5F76F9A5A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747E87-0F37-4BDA-BDCE-98E026ADDA09}" type="slidenum">
              <a:rPr lang="en-US" smtClean="0"/>
              <a:t>‹#›</a:t>
            </a:fld>
            <a:endParaRPr lang="en-US"/>
          </a:p>
        </p:txBody>
      </p:sp>
    </p:spTree>
    <p:extLst>
      <p:ext uri="{BB962C8B-B14F-4D97-AF65-F5344CB8AC3E}">
        <p14:creationId xmlns:p14="http://schemas.microsoft.com/office/powerpoint/2010/main" val="3691528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8B9C117-7642-42C1-85A8-00A109CEC017}" type="datetimeFigureOut">
              <a:rPr lang="en-US" smtClean="0"/>
              <a:t>8/9/2019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FC53DA2-51F3-4300-918F-225F2E08ADB5}" type="slidenum">
              <a:rPr lang="en-US" smtClean="0"/>
              <a:t>‹#›</a:t>
            </a:fld>
            <a:endParaRPr lang="en-US"/>
          </a:p>
        </p:txBody>
      </p:sp>
    </p:spTree>
    <p:extLst>
      <p:ext uri="{BB962C8B-B14F-4D97-AF65-F5344CB8AC3E}">
        <p14:creationId xmlns:p14="http://schemas.microsoft.com/office/powerpoint/2010/main" val="108759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53DA2-51F3-4300-918F-225F2E08ADB5}" type="slidenum">
              <a:rPr lang="en-US" smtClean="0"/>
              <a:t>6</a:t>
            </a:fld>
            <a:endParaRPr lang="en-US"/>
          </a:p>
        </p:txBody>
      </p:sp>
    </p:spTree>
    <p:extLst>
      <p:ext uri="{BB962C8B-B14F-4D97-AF65-F5344CB8AC3E}">
        <p14:creationId xmlns:p14="http://schemas.microsoft.com/office/powerpoint/2010/main" val="3007720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3781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FE150-7822-47F3-B65F-43D32AA8C721}"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3662965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FE150-7822-47F3-B65F-43D32AA8C721}"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284380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9"/>
            <a:ext cx="9144000" cy="6857342"/>
          </a:xfrm>
          <a:prstGeom prst="rect">
            <a:avLst/>
          </a:prstGeom>
        </p:spPr>
      </p:pic>
    </p:spTree>
    <p:custDataLst>
      <p:tags r:id="rId1"/>
    </p:custDataLst>
    <p:extLst>
      <p:ext uri="{BB962C8B-B14F-4D97-AF65-F5344CB8AC3E}">
        <p14:creationId xmlns:p14="http://schemas.microsoft.com/office/powerpoint/2010/main" val="5747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FE150-7822-47F3-B65F-43D32AA8C721}"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custDataLst>
      <p:tags r:id="rId1"/>
    </p:custDataLst>
    <p:extLst>
      <p:ext uri="{BB962C8B-B14F-4D97-AF65-F5344CB8AC3E}">
        <p14:creationId xmlns:p14="http://schemas.microsoft.com/office/powerpoint/2010/main" val="18188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3FE150-7822-47F3-B65F-43D32AA8C721}"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custDataLst>
      <p:tags r:id="rId1"/>
    </p:custDataLst>
    <p:extLst>
      <p:ext uri="{BB962C8B-B14F-4D97-AF65-F5344CB8AC3E}">
        <p14:creationId xmlns:p14="http://schemas.microsoft.com/office/powerpoint/2010/main" val="422544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3FE150-7822-47F3-B65F-43D32AA8C721}"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276987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FE150-7822-47F3-B65F-43D32AA8C721}"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64532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FE150-7822-47F3-B65F-43D32AA8C721}"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101479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FE150-7822-47F3-B65F-43D32AA8C721}"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387008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FE150-7822-47F3-B65F-43D32AA8C721}"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49331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FE150-7822-47F3-B65F-43D32AA8C721}" type="datetimeFigureOut">
              <a:rPr lang="en-US" smtClean="0"/>
              <a:t>8/9/2019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4E99F-9D73-4B5C-B5D5-D5B4FA66E7A9}" type="slidenum">
              <a:rPr lang="en-US" smtClean="0"/>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29"/>
            <a:ext cx="9144000" cy="6857342"/>
          </a:xfrm>
          <a:prstGeom prst="rect">
            <a:avLst/>
          </a:prstGeom>
        </p:spPr>
      </p:pic>
    </p:spTree>
    <p:custDataLst>
      <p:tags r:id="rId13"/>
    </p:custDataLst>
    <p:extLst>
      <p:ext uri="{BB962C8B-B14F-4D97-AF65-F5344CB8AC3E}">
        <p14:creationId xmlns:p14="http://schemas.microsoft.com/office/powerpoint/2010/main" val="311834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hyperlink" Target="http://www.lifeshareregistry.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6.png"/><Relationship Id="rId1" Type="http://schemas.openxmlformats.org/officeDocument/2006/relationships/tags" Target="../tags/tag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hyperlink" Target="http://www.lifeshareok.org/" TargetMode="Externa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8153400" cy="2739211"/>
          </a:xfrm>
          <a:prstGeom prst="rect">
            <a:avLst/>
          </a:prstGeom>
          <a:noFill/>
        </p:spPr>
        <p:txBody>
          <a:bodyPr wrap="square" rtlCol="0">
            <a:spAutoFit/>
          </a:bodyPr>
          <a:lstStyle/>
          <a:p>
            <a:pPr algn="ctr"/>
            <a:r>
              <a:rPr lang="en-US" sz="7200" dirty="0">
                <a:latin typeface="Impact" panose="020B0806030902050204" pitchFamily="34" charset="0"/>
                <a:ea typeface="Pacifico" panose="02000000000000000000" pitchFamily="2" charset="0"/>
              </a:rPr>
              <a:t>Live life. Give life.</a:t>
            </a:r>
          </a:p>
          <a:p>
            <a:pPr algn="ctr"/>
            <a:r>
              <a:rPr lang="en-US" sz="7200" dirty="0">
                <a:latin typeface="Impact" panose="020B0806030902050204" pitchFamily="34" charset="0"/>
                <a:ea typeface="Pacifico" panose="02000000000000000000" pitchFamily="2" charset="0"/>
              </a:rPr>
              <a:t>Make the decision.</a:t>
            </a:r>
          </a:p>
          <a:p>
            <a:pPr algn="ctr"/>
            <a:r>
              <a:rPr lang="en-US" sz="2800" dirty="0">
                <a:latin typeface="Impact" panose="020B0806030902050204" pitchFamily="34" charset="0"/>
                <a:ea typeface="Pacifico" panose="02000000000000000000" pitchFamily="2" charset="0"/>
              </a:rPr>
              <a:t>Be an organ, eye and tissue donor.</a:t>
            </a:r>
          </a:p>
        </p:txBody>
      </p:sp>
    </p:spTree>
    <p:custDataLst>
      <p:tags r:id="rId1"/>
    </p:custDataLst>
    <p:extLst>
      <p:ext uri="{BB962C8B-B14F-4D97-AF65-F5344CB8AC3E}">
        <p14:creationId xmlns:p14="http://schemas.microsoft.com/office/powerpoint/2010/main" val="2725865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70170" cy="7665128"/>
          </a:xfrm>
          <a:prstGeom prst="rect">
            <a:avLst/>
          </a:prstGeom>
        </p:spPr>
      </p:pic>
      <p:sp>
        <p:nvSpPr>
          <p:cNvPr id="6" name="Rectangle 5"/>
          <p:cNvSpPr/>
          <p:nvPr/>
        </p:nvSpPr>
        <p:spPr>
          <a:xfrm>
            <a:off x="-7862" y="2597459"/>
            <a:ext cx="9178031" cy="1517342"/>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1942" y="2604117"/>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5" name="Content Placeholder 2"/>
          <p:cNvSpPr txBox="1">
            <a:spLocks/>
          </p:cNvSpPr>
          <p:nvPr/>
        </p:nvSpPr>
        <p:spPr>
          <a:xfrm>
            <a:off x="831542" y="3213717"/>
            <a:ext cx="7620000" cy="838200"/>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Donation does not change the appearance of the body for the funeral service.  An open casket service is still a viable option after donation.</a:t>
            </a:r>
          </a:p>
        </p:txBody>
      </p:sp>
    </p:spTree>
    <p:custDataLst>
      <p:tags r:id="rId1"/>
    </p:custDataLst>
    <p:extLst>
      <p:ext uri="{BB962C8B-B14F-4D97-AF65-F5344CB8AC3E}">
        <p14:creationId xmlns:p14="http://schemas.microsoft.com/office/powerpoint/2010/main" val="249180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4025282"/>
            <a:ext cx="9144000"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28600" y="4025283"/>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6" name="Content Placeholder 2"/>
          <p:cNvSpPr txBox="1">
            <a:spLocks/>
          </p:cNvSpPr>
          <p:nvPr/>
        </p:nvSpPr>
        <p:spPr>
          <a:xfrm>
            <a:off x="152400" y="4800600"/>
            <a:ext cx="90678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Donation does not cost the family of the donor anything. </a:t>
            </a:r>
            <a:r>
              <a:rPr lang="en-US" sz="2000" dirty="0" err="1">
                <a:solidFill>
                  <a:schemeClr val="bg1"/>
                </a:solidFill>
              </a:rPr>
              <a:t>LifeShare</a:t>
            </a:r>
            <a:r>
              <a:rPr lang="en-US" sz="2000" dirty="0">
                <a:solidFill>
                  <a:schemeClr val="bg1"/>
                </a:solidFill>
              </a:rPr>
              <a:t> of Oklahoma pays for all procedures, tests or evaluations needed for donation. Funeral costs remain the responsibility of the family.</a:t>
            </a:r>
          </a:p>
        </p:txBody>
      </p:sp>
    </p:spTree>
    <p:custDataLst>
      <p:tags r:id="rId1"/>
    </p:custDataLst>
    <p:extLst>
      <p:ext uri="{BB962C8B-B14F-4D97-AF65-F5344CB8AC3E}">
        <p14:creationId xmlns:p14="http://schemas.microsoft.com/office/powerpoint/2010/main" val="1789881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096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Making the Decision</a:t>
            </a:r>
          </a:p>
        </p:txBody>
      </p:sp>
      <p:sp>
        <p:nvSpPr>
          <p:cNvPr id="5" name="TextBox 4"/>
          <p:cNvSpPr txBox="1"/>
          <p:nvPr/>
        </p:nvSpPr>
        <p:spPr>
          <a:xfrm>
            <a:off x="914400" y="1600201"/>
            <a:ext cx="8229601" cy="830997"/>
          </a:xfrm>
          <a:prstGeom prst="rect">
            <a:avLst/>
          </a:prstGeom>
          <a:noFill/>
        </p:spPr>
        <p:txBody>
          <a:bodyPr wrap="square" rtlCol="0">
            <a:spAutoFit/>
          </a:bodyPr>
          <a:lstStyle/>
          <a:p>
            <a:r>
              <a:rPr lang="en-US" sz="2400" dirty="0"/>
              <a:t>Anyone under 18 can register their INTENT to become a donor.</a:t>
            </a:r>
          </a:p>
        </p:txBody>
      </p:sp>
      <p:sp>
        <p:nvSpPr>
          <p:cNvPr id="6" name="TextBox 5"/>
          <p:cNvSpPr txBox="1"/>
          <p:nvPr/>
        </p:nvSpPr>
        <p:spPr>
          <a:xfrm>
            <a:off x="914400" y="2438400"/>
            <a:ext cx="7086600" cy="830997"/>
          </a:xfrm>
          <a:prstGeom prst="rect">
            <a:avLst/>
          </a:prstGeom>
          <a:noFill/>
        </p:spPr>
        <p:txBody>
          <a:bodyPr wrap="square" rtlCol="0">
            <a:spAutoFit/>
          </a:bodyPr>
          <a:lstStyle/>
          <a:p>
            <a:r>
              <a:rPr lang="en-US" sz="2400" dirty="0"/>
              <a:t>However, it is important to talk to your family and share your decision to Donate Life. </a:t>
            </a:r>
          </a:p>
        </p:txBody>
      </p:sp>
      <p:sp>
        <p:nvSpPr>
          <p:cNvPr id="7" name="TextBox 6"/>
          <p:cNvSpPr txBox="1"/>
          <p:nvPr/>
        </p:nvSpPr>
        <p:spPr>
          <a:xfrm>
            <a:off x="914400" y="3581400"/>
            <a:ext cx="7315200" cy="830997"/>
          </a:xfrm>
          <a:prstGeom prst="rect">
            <a:avLst/>
          </a:prstGeom>
          <a:noFill/>
        </p:spPr>
        <p:txBody>
          <a:bodyPr wrap="square" rtlCol="0">
            <a:spAutoFit/>
          </a:bodyPr>
          <a:lstStyle/>
          <a:p>
            <a:r>
              <a:rPr lang="en-US" sz="2400" dirty="0"/>
              <a:t>Until you turn 18 your parents will have to give their CONSENT for you to donate.</a:t>
            </a:r>
          </a:p>
        </p:txBody>
      </p:sp>
      <p:sp>
        <p:nvSpPr>
          <p:cNvPr id="8" name="TextBox 7"/>
          <p:cNvSpPr txBox="1"/>
          <p:nvPr/>
        </p:nvSpPr>
        <p:spPr>
          <a:xfrm>
            <a:off x="914400" y="4645967"/>
            <a:ext cx="6705600" cy="461665"/>
          </a:xfrm>
          <a:prstGeom prst="rect">
            <a:avLst/>
          </a:prstGeom>
          <a:noFill/>
        </p:spPr>
        <p:txBody>
          <a:bodyPr wrap="square" rtlCol="0">
            <a:spAutoFit/>
          </a:bodyPr>
          <a:lstStyle/>
          <a:p>
            <a:r>
              <a:rPr lang="en-US" sz="2400" dirty="0"/>
              <a:t>Once you are 18 it will be your decision only.</a:t>
            </a:r>
          </a:p>
        </p:txBody>
      </p:sp>
      <p:pic>
        <p:nvPicPr>
          <p:cNvPr id="4098"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82324"/>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20523"/>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3640832"/>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75" y="4751566"/>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710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6096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Making the Decision to be a Donor</a:t>
            </a:r>
          </a:p>
        </p:txBody>
      </p:sp>
      <p:sp>
        <p:nvSpPr>
          <p:cNvPr id="3" name="TextBox 2"/>
          <p:cNvSpPr txBox="1"/>
          <p:nvPr/>
        </p:nvSpPr>
        <p:spPr>
          <a:xfrm>
            <a:off x="914401" y="1763697"/>
            <a:ext cx="7467599" cy="830997"/>
          </a:xfrm>
          <a:prstGeom prst="rect">
            <a:avLst/>
          </a:prstGeom>
          <a:noFill/>
        </p:spPr>
        <p:txBody>
          <a:bodyPr wrap="square" rtlCol="0">
            <a:spAutoFit/>
          </a:bodyPr>
          <a:lstStyle/>
          <a:p>
            <a:r>
              <a:rPr lang="en-US" sz="2400" dirty="0"/>
              <a:t>Register at the Tag Agency when you get your license or state ID card</a:t>
            </a:r>
          </a:p>
        </p:txBody>
      </p:sp>
      <p:pic>
        <p:nvPicPr>
          <p:cNvPr id="4"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7841"/>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2895600"/>
            <a:ext cx="7467599" cy="461665"/>
          </a:xfrm>
          <a:prstGeom prst="rect">
            <a:avLst/>
          </a:prstGeom>
          <a:noFill/>
        </p:spPr>
        <p:txBody>
          <a:bodyPr wrap="square" rtlCol="0">
            <a:spAutoFit/>
          </a:bodyPr>
          <a:lstStyle/>
          <a:p>
            <a:r>
              <a:rPr lang="en-US" sz="2400" dirty="0"/>
              <a:t>Visit </a:t>
            </a:r>
            <a:r>
              <a:rPr lang="en-US" sz="2400" dirty="0">
                <a:hlinkClick r:id="rId4"/>
              </a:rPr>
              <a:t>www.LifeShareRegistry.org</a:t>
            </a:r>
            <a:endParaRPr lang="en-US" sz="2400" dirty="0"/>
          </a:p>
        </p:txBody>
      </p:sp>
      <p:pic>
        <p:nvPicPr>
          <p:cNvPr id="6"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2959744"/>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1" y="3810000"/>
            <a:ext cx="7772399" cy="830997"/>
          </a:xfrm>
          <a:prstGeom prst="rect">
            <a:avLst/>
          </a:prstGeom>
          <a:noFill/>
        </p:spPr>
        <p:txBody>
          <a:bodyPr wrap="square" rtlCol="0">
            <a:spAutoFit/>
          </a:bodyPr>
          <a:lstStyle/>
          <a:p>
            <a:r>
              <a:rPr lang="en-US" sz="2400" dirty="0"/>
              <a:t>Call 1-800-826-LIFE and request a donor registration card</a:t>
            </a:r>
          </a:p>
        </p:txBody>
      </p:sp>
      <p:pic>
        <p:nvPicPr>
          <p:cNvPr id="8"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74144"/>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54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18264"/>
            <a:ext cx="8229600" cy="114300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latin typeface="Apple Garamond" panose="02000506080000020004" pitchFamily="2" charset="0"/>
                <a:cs typeface="Arial" panose="020B0604020202020204" pitchFamily="34" charset="0"/>
              </a:rPr>
              <a:t>Transplantable Organs and Tissue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5725066"/>
            <a:ext cx="1235323" cy="88489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569824"/>
            <a:ext cx="2187172" cy="6172200"/>
          </a:xfrm>
          <a:prstGeom prst="rect">
            <a:avLst/>
          </a:prstGeom>
        </p:spPr>
      </p:pic>
      <p:sp>
        <p:nvSpPr>
          <p:cNvPr id="37" name="Rectangle 36"/>
          <p:cNvSpPr/>
          <p:nvPr/>
        </p:nvSpPr>
        <p:spPr>
          <a:xfrm>
            <a:off x="6330548" y="2160580"/>
            <a:ext cx="1095076"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TENDONS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575" y="1704975"/>
            <a:ext cx="1190625" cy="1190625"/>
          </a:xfrm>
          <a:prstGeom prst="rect">
            <a:avLst/>
          </a:prstGeom>
        </p:spPr>
      </p:pic>
      <p:sp>
        <p:nvSpPr>
          <p:cNvPr id="50" name="Rectangle 49"/>
          <p:cNvSpPr/>
          <p:nvPr/>
        </p:nvSpPr>
        <p:spPr>
          <a:xfrm>
            <a:off x="5334000" y="414257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VEINS</a:t>
            </a: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453" y="3686175"/>
            <a:ext cx="1190625" cy="1190625"/>
          </a:xfrm>
          <a:prstGeom prst="rect">
            <a:avLst/>
          </a:prstGeom>
        </p:spPr>
      </p:pic>
      <p:sp>
        <p:nvSpPr>
          <p:cNvPr id="52" name="Rectangle 51"/>
          <p:cNvSpPr/>
          <p:nvPr/>
        </p:nvSpPr>
        <p:spPr>
          <a:xfrm>
            <a:off x="6321556" y="5034328"/>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SKIN</a:t>
            </a:r>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8975" y="4524375"/>
            <a:ext cx="1190625" cy="1190625"/>
          </a:xfrm>
          <a:prstGeom prst="rect">
            <a:avLst/>
          </a:prstGeom>
        </p:spPr>
      </p:pic>
      <p:sp>
        <p:nvSpPr>
          <p:cNvPr id="54" name="Rectangle 53"/>
          <p:cNvSpPr/>
          <p:nvPr/>
        </p:nvSpPr>
        <p:spPr>
          <a:xfrm>
            <a:off x="5497292" y="601464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BONES</a:t>
            </a:r>
          </a:p>
        </p:txBody>
      </p:sp>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775" y="5531757"/>
            <a:ext cx="1190625" cy="1190625"/>
          </a:xfrm>
          <a:prstGeom prst="rect">
            <a:avLst/>
          </a:prstGeom>
        </p:spPr>
      </p:pic>
      <p:cxnSp>
        <p:nvCxnSpPr>
          <p:cNvPr id="28" name="Elbow Connector 27"/>
          <p:cNvCxnSpPr/>
          <p:nvPr/>
        </p:nvCxnSpPr>
        <p:spPr>
          <a:xfrm flipV="1">
            <a:off x="1968681" y="3186112"/>
            <a:ext cx="2527119" cy="1752600"/>
          </a:xfrm>
          <a:prstGeom prst="bentConnector3">
            <a:avLst>
              <a:gd name="adj1" fmla="val 831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934267" y="4799802"/>
            <a:ext cx="1259874"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INTESTINE</a:t>
            </a: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369" y="4343400"/>
            <a:ext cx="1190625" cy="1190625"/>
          </a:xfrm>
          <a:prstGeom prst="rect">
            <a:avLst/>
          </a:prstGeom>
        </p:spPr>
      </p:pic>
      <p:cxnSp>
        <p:nvCxnSpPr>
          <p:cNvPr id="66" name="Elbow Connector 65"/>
          <p:cNvCxnSpPr/>
          <p:nvPr/>
        </p:nvCxnSpPr>
        <p:spPr>
          <a:xfrm rot="5400000" flipH="1" flipV="1">
            <a:off x="3252532" y="4323733"/>
            <a:ext cx="2780941"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42507" y="5714203"/>
            <a:ext cx="1310493"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PANCREAS</a:t>
            </a: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0823" y="5268663"/>
            <a:ext cx="1190625" cy="1190625"/>
          </a:xfrm>
          <a:prstGeom prst="rect">
            <a:avLst/>
          </a:prstGeom>
        </p:spPr>
      </p:pic>
      <p:cxnSp>
        <p:nvCxnSpPr>
          <p:cNvPr id="55" name="Elbow Connector 54"/>
          <p:cNvCxnSpPr/>
          <p:nvPr/>
        </p:nvCxnSpPr>
        <p:spPr>
          <a:xfrm flipV="1">
            <a:off x="2819400" y="2818731"/>
            <a:ext cx="1600200" cy="120273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819401" y="3909259"/>
            <a:ext cx="11430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KIDNEYS</a:t>
            </a:r>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6886" y="3426150"/>
            <a:ext cx="1190625" cy="1190625"/>
          </a:xfrm>
          <a:prstGeom prst="rect">
            <a:avLst/>
          </a:prstGeom>
        </p:spPr>
      </p:pic>
      <p:cxnSp>
        <p:nvCxnSpPr>
          <p:cNvPr id="47" name="Elbow Connector 46"/>
          <p:cNvCxnSpPr/>
          <p:nvPr/>
        </p:nvCxnSpPr>
        <p:spPr>
          <a:xfrm flipV="1">
            <a:off x="1968681" y="2667001"/>
            <a:ext cx="2450919" cy="532520"/>
          </a:xfrm>
          <a:prstGeom prst="bentConnector3">
            <a:avLst>
              <a:gd name="adj1" fmla="val 43724"/>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912997" y="3060611"/>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LIVER</a:t>
            </a:r>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8687" y="2590800"/>
            <a:ext cx="1190625" cy="1190625"/>
          </a:xfrm>
          <a:prstGeom prst="rect">
            <a:avLst/>
          </a:prstGeom>
        </p:spPr>
      </p:pic>
      <p:cxnSp>
        <p:nvCxnSpPr>
          <p:cNvPr id="32" name="Elbow Connector 31"/>
          <p:cNvCxnSpPr/>
          <p:nvPr/>
        </p:nvCxnSpPr>
        <p:spPr>
          <a:xfrm>
            <a:off x="2714625" y="2160580"/>
            <a:ext cx="1781175" cy="27782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714625" y="2084380"/>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LUNGS</a:t>
            </a:r>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4975" y="1600200"/>
            <a:ext cx="1190625" cy="1190625"/>
          </a:xfrm>
          <a:prstGeom prst="rect">
            <a:avLst/>
          </a:prstGeom>
        </p:spPr>
      </p:pic>
      <p:sp>
        <p:nvSpPr>
          <p:cNvPr id="30" name="Rectangle 29"/>
          <p:cNvSpPr/>
          <p:nvPr/>
        </p:nvSpPr>
        <p:spPr>
          <a:xfrm>
            <a:off x="1752600" y="1142202"/>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HEART</a:t>
            </a:r>
          </a:p>
        </p:txBody>
      </p:sp>
      <p:cxnSp>
        <p:nvCxnSpPr>
          <p:cNvPr id="27" name="Elbow Connector 26"/>
          <p:cNvCxnSpPr/>
          <p:nvPr/>
        </p:nvCxnSpPr>
        <p:spPr>
          <a:xfrm>
            <a:off x="2521782" y="1294602"/>
            <a:ext cx="2278818" cy="734223"/>
          </a:xfrm>
          <a:prstGeom prst="bentConnector3">
            <a:avLst>
              <a:gd name="adj1" fmla="val 635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 y="685800"/>
            <a:ext cx="1190625" cy="1190625"/>
          </a:xfrm>
          <a:prstGeom prst="rect">
            <a:avLst/>
          </a:prstGeom>
        </p:spPr>
      </p:pic>
      <p:cxnSp>
        <p:nvCxnSpPr>
          <p:cNvPr id="12" name="Elbow Connector 11"/>
          <p:cNvCxnSpPr/>
          <p:nvPr/>
        </p:nvCxnSpPr>
        <p:spPr>
          <a:xfrm rot="10800000">
            <a:off x="4979786" y="1095376"/>
            <a:ext cx="1421014" cy="27781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10200" y="1198555"/>
            <a:ext cx="9906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CORNEA</a:t>
            </a:r>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6975" y="714375"/>
            <a:ext cx="1190625" cy="1190625"/>
          </a:xfrm>
          <a:prstGeom prst="rect">
            <a:avLst/>
          </a:prstGeom>
        </p:spPr>
      </p:pic>
      <p:cxnSp>
        <p:nvCxnSpPr>
          <p:cNvPr id="41" name="Elbow Connector 40"/>
          <p:cNvCxnSpPr/>
          <p:nvPr/>
        </p:nvCxnSpPr>
        <p:spPr>
          <a:xfrm>
            <a:off x="4903586" y="2223290"/>
            <a:ext cx="1534488" cy="837321"/>
          </a:xfrm>
          <a:prstGeom prst="bentConnector3">
            <a:avLst>
              <a:gd name="adj1" fmla="val 31065"/>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614419" y="2998780"/>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VALVES</a:t>
            </a:r>
          </a:p>
        </p:txBody>
      </p:sp>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53175" y="2543175"/>
            <a:ext cx="1190625" cy="1190625"/>
          </a:xfrm>
          <a:prstGeom prst="rect">
            <a:avLst/>
          </a:prstGeom>
        </p:spPr>
      </p:pic>
    </p:spTree>
    <p:custDataLst>
      <p:tags r:id="rId1"/>
    </p:custDataLst>
    <p:extLst>
      <p:ext uri="{BB962C8B-B14F-4D97-AF65-F5344CB8AC3E}">
        <p14:creationId xmlns:p14="http://schemas.microsoft.com/office/powerpoint/2010/main" val="31984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nodeType="withEffect">
                                  <p:stCondLst>
                                    <p:cond delay="75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6" presetClass="emph" presetSubtype="0" fill="hold" nodeType="withEffect">
                                  <p:stCondLst>
                                    <p:cond delay="1250"/>
                                  </p:stCondLst>
                                  <p:childTnLst>
                                    <p:animEffect transition="out" filter="fade">
                                      <p:cBhvr>
                                        <p:cTn id="15" dur="500" tmFilter="0, 0; .2, .5; .8, .5; 1, 0"/>
                                        <p:tgtEl>
                                          <p:spTgt spid="24"/>
                                        </p:tgtEl>
                                      </p:cBhvr>
                                    </p:animEffect>
                                    <p:animScale>
                                      <p:cBhvr>
                                        <p:cTn id="16" dur="250" autoRev="1" fill="hold"/>
                                        <p:tgtEl>
                                          <p:spTgt spid="24"/>
                                        </p:tgtEl>
                                      </p:cBhvr>
                                      <p:by x="105000" y="105000"/>
                                    </p:animScale>
                                  </p:childTnLst>
                                </p:cTn>
                              </p:par>
                              <p:par>
                                <p:cTn id="17" presetID="26" presetClass="emph" presetSubtype="0" fill="hold" nodeType="withEffect">
                                  <p:stCondLst>
                                    <p:cond delay="1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par>
                                <p:cTn id="20" presetID="26" presetClass="emph" presetSubtype="0" fill="hold" nodeType="withEffect">
                                  <p:stCondLst>
                                    <p:cond delay="200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par>
                                <p:cTn id="23" presetID="26" presetClass="emph" presetSubtype="0" fill="hold" nodeType="withEffect">
                                  <p:stCondLst>
                                    <p:cond delay="250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par>
                                <p:cTn id="26" presetID="26" presetClass="emph" presetSubtype="0" fill="hold" nodeType="withEffect">
                                  <p:stCondLst>
                                    <p:cond delay="300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par>
                                <p:cTn id="29" presetID="26" presetClass="emph" presetSubtype="0" fill="hold" nodeType="withEffect">
                                  <p:stCondLst>
                                    <p:cond delay="325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26" presetClass="emph" presetSubtype="0" fill="hold" nodeType="withEffect">
                                  <p:stCondLst>
                                    <p:cond delay="350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par>
                                <p:cTn id="35" presetID="26" presetClass="emph" presetSubtype="0" fill="hold" nodeType="withEffect">
                                  <p:stCondLst>
                                    <p:cond delay="3750"/>
                                  </p:stCondLst>
                                  <p:childTnLst>
                                    <p:animEffect transition="out" filter="fade">
                                      <p:cBhvr>
                                        <p:cTn id="36" dur="500" tmFilter="0, 0; .2, .5; .8, .5; 1, 0"/>
                                        <p:tgtEl>
                                          <p:spTgt spid="40"/>
                                        </p:tgtEl>
                                      </p:cBhvr>
                                    </p:animEffect>
                                    <p:animScale>
                                      <p:cBhvr>
                                        <p:cTn id="37" dur="250" autoRev="1" fill="hold"/>
                                        <p:tgtEl>
                                          <p:spTgt spid="40"/>
                                        </p:tgtEl>
                                      </p:cBhvr>
                                      <p:by x="105000" y="105000"/>
                                    </p:animScale>
                                  </p:childTnLst>
                                </p:cTn>
                              </p:par>
                              <p:par>
                                <p:cTn id="38" presetID="26" presetClass="emph" presetSubtype="0" fill="hold" nodeType="withEffect">
                                  <p:stCondLst>
                                    <p:cond delay="4000"/>
                                  </p:stCondLst>
                                  <p:childTnLst>
                                    <p:animEffect transition="out" filter="fade">
                                      <p:cBhvr>
                                        <p:cTn id="39" dur="500" tmFilter="0, 0; .2, .5; .8, .5; 1, 0"/>
                                        <p:tgtEl>
                                          <p:spTgt spid="42"/>
                                        </p:tgtEl>
                                      </p:cBhvr>
                                    </p:animEffect>
                                    <p:animScale>
                                      <p:cBhvr>
                                        <p:cTn id="4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87086"/>
            <a:ext cx="9144000" cy="16709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361" y="533400"/>
            <a:ext cx="6983101" cy="4653687"/>
          </a:xfrm>
          <a:prstGeom prst="rect">
            <a:avLst/>
          </a:prstGeom>
        </p:spPr>
      </p:pic>
      <p:sp>
        <p:nvSpPr>
          <p:cNvPr id="3" name="Title 1"/>
          <p:cNvSpPr txBox="1">
            <a:spLocks/>
          </p:cNvSpPr>
          <p:nvPr/>
        </p:nvSpPr>
        <p:spPr>
          <a:xfrm>
            <a:off x="2038350" y="5428351"/>
            <a:ext cx="5067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dirty="0">
                <a:solidFill>
                  <a:schemeClr val="bg1"/>
                </a:solidFill>
                <a:effectLst>
                  <a:outerShdw blurRad="38100" dist="38100" dir="2700000" algn="tl">
                    <a:srgbClr val="000000">
                      <a:alpha val="43137"/>
                    </a:srgbClr>
                  </a:outerShdw>
                </a:effectLst>
                <a:latin typeface="Impact" panose="020B0806030902050204" pitchFamily="34" charset="0"/>
              </a:rPr>
              <a:t>eight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One Donor Can . . . </a:t>
            </a:r>
          </a:p>
        </p:txBody>
      </p:sp>
      <p:sp>
        <p:nvSpPr>
          <p:cNvPr id="7" name="TextBox 6"/>
          <p:cNvSpPr txBox="1"/>
          <p:nvPr/>
        </p:nvSpPr>
        <p:spPr>
          <a:xfrm>
            <a:off x="228600" y="5187086"/>
            <a:ext cx="3347391"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Save the lives of up to</a:t>
            </a:r>
            <a:endParaRPr lang="en-US" sz="2800" dirty="0"/>
          </a:p>
        </p:txBody>
      </p:sp>
      <p:sp>
        <p:nvSpPr>
          <p:cNvPr id="8" name="TextBox 7"/>
          <p:cNvSpPr txBox="1"/>
          <p:nvPr/>
        </p:nvSpPr>
        <p:spPr>
          <a:xfrm>
            <a:off x="5878117" y="6340518"/>
            <a:ext cx="3230372"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Impact" panose="020B0806030902050204" pitchFamily="34" charset="0"/>
              </a:rPr>
              <a:t>through organ donation.</a:t>
            </a:r>
          </a:p>
        </p:txBody>
      </p:sp>
    </p:spTree>
    <p:custDataLst>
      <p:tags r:id="rId1"/>
    </p:custDataLst>
    <p:extLst>
      <p:ext uri="{BB962C8B-B14F-4D97-AF65-F5344CB8AC3E}">
        <p14:creationId xmlns:p14="http://schemas.microsoft.com/office/powerpoint/2010/main" val="29530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075" r="20631"/>
          <a:stretch/>
        </p:blipFill>
        <p:spPr>
          <a:xfrm>
            <a:off x="-99589" y="-918234"/>
            <a:ext cx="9325069" cy="10207089"/>
          </a:xfrm>
          <a:prstGeom prst="rect">
            <a:avLst/>
          </a:prstGeom>
        </p:spPr>
      </p:pic>
      <p:sp>
        <p:nvSpPr>
          <p:cNvPr id="8" name="Rectangle 7"/>
          <p:cNvSpPr/>
          <p:nvPr/>
        </p:nvSpPr>
        <p:spPr>
          <a:xfrm>
            <a:off x="-99589" y="5187086"/>
            <a:ext cx="9325069" cy="15185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446755" y="5187086"/>
            <a:ext cx="390525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dirty="0">
                <a:solidFill>
                  <a:schemeClr val="bg1"/>
                </a:solidFill>
                <a:effectLst>
                  <a:outerShdw blurRad="38100" dist="38100" dir="2700000" algn="tl">
                    <a:srgbClr val="000000">
                      <a:alpha val="43137"/>
                    </a:srgbClr>
                  </a:outerShdw>
                </a:effectLst>
                <a:latin typeface="Impact" panose="020B0806030902050204" pitchFamily="34" charset="0"/>
              </a:rPr>
              <a:t>75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One Donor Can . . . </a:t>
            </a:r>
          </a:p>
        </p:txBody>
      </p:sp>
      <p:sp>
        <p:nvSpPr>
          <p:cNvPr id="6" name="TextBox 5"/>
          <p:cNvSpPr txBox="1"/>
          <p:nvPr/>
        </p:nvSpPr>
        <p:spPr>
          <a:xfrm>
            <a:off x="336487" y="5459767"/>
            <a:ext cx="3092513" cy="954107"/>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Enhance or improve</a:t>
            </a:r>
            <a:br>
              <a:rPr lang="en-US" sz="2800" dirty="0">
                <a:solidFill>
                  <a:schemeClr val="bg1"/>
                </a:solidFill>
                <a:effectLst>
                  <a:outerShdw blurRad="38100" dist="38100" dir="2700000" algn="tl">
                    <a:srgbClr val="000000">
                      <a:alpha val="43137"/>
                    </a:srgbClr>
                  </a:outerShdw>
                </a:effectLst>
                <a:latin typeface="Impact" panose="020B0806030902050204" pitchFamily="34" charset="0"/>
              </a:rPr>
            </a:br>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the lives of up to</a:t>
            </a:r>
            <a:endParaRPr lang="en-US" sz="2800" dirty="0"/>
          </a:p>
        </p:txBody>
      </p:sp>
      <p:sp>
        <p:nvSpPr>
          <p:cNvPr id="7" name="TextBox 6"/>
          <p:cNvSpPr txBox="1"/>
          <p:nvPr/>
        </p:nvSpPr>
        <p:spPr>
          <a:xfrm>
            <a:off x="5257800" y="6183041"/>
            <a:ext cx="3272050"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Impact" panose="020B0806030902050204" pitchFamily="34" charset="0"/>
              </a:rPr>
              <a:t>through tissue donation.</a:t>
            </a:r>
          </a:p>
        </p:txBody>
      </p:sp>
    </p:spTree>
    <p:custDataLst>
      <p:tags r:id="rId1"/>
    </p:custDataLst>
    <p:extLst>
      <p:ext uri="{BB962C8B-B14F-4D97-AF65-F5344CB8AC3E}">
        <p14:creationId xmlns:p14="http://schemas.microsoft.com/office/powerpoint/2010/main" val="8241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286000" y="1595761"/>
            <a:ext cx="4267200" cy="7528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hlinkClick r:id="rId3"/>
              </a:rPr>
              <a:t>www.LifeShareOK.org</a:t>
            </a:r>
            <a:endParaRPr lang="en-US" dirty="0"/>
          </a:p>
        </p:txBody>
      </p:sp>
      <p:sp>
        <p:nvSpPr>
          <p:cNvPr id="2" name="Title 1"/>
          <p:cNvSpPr txBox="1">
            <a:spLocks/>
          </p:cNvSpPr>
          <p:nvPr/>
        </p:nvSpPr>
        <p:spPr>
          <a:xfrm>
            <a:off x="-13317" y="474340"/>
            <a:ext cx="9144000" cy="8210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Connect to Learn More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2471062"/>
            <a:ext cx="928569" cy="92856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1521" y="3760331"/>
            <a:ext cx="973841" cy="791727"/>
          </a:xfrm>
          <a:prstGeom prst="rect">
            <a:avLst/>
          </a:prstGeom>
        </p:spPr>
      </p:pic>
      <p:sp>
        <p:nvSpPr>
          <p:cNvPr id="15" name="TextBox 14"/>
          <p:cNvSpPr txBox="1"/>
          <p:nvPr/>
        </p:nvSpPr>
        <p:spPr>
          <a:xfrm>
            <a:off x="1447800" y="2684004"/>
            <a:ext cx="5078442" cy="461665"/>
          </a:xfrm>
          <a:prstGeom prst="rect">
            <a:avLst/>
          </a:prstGeom>
          <a:noFill/>
        </p:spPr>
        <p:txBody>
          <a:bodyPr wrap="none" rtlCol="0">
            <a:spAutoFit/>
          </a:bodyPr>
          <a:lstStyle/>
          <a:p>
            <a:r>
              <a:rPr lang="en-US" sz="2400" b="1" dirty="0"/>
              <a:t>www.Facebook.com/LifeShareOK</a:t>
            </a:r>
          </a:p>
        </p:txBody>
      </p:sp>
      <p:sp>
        <p:nvSpPr>
          <p:cNvPr id="16" name="TextBox 15"/>
          <p:cNvSpPr txBox="1"/>
          <p:nvPr/>
        </p:nvSpPr>
        <p:spPr>
          <a:xfrm>
            <a:off x="3405362" y="3944997"/>
            <a:ext cx="2361544" cy="461665"/>
          </a:xfrm>
          <a:prstGeom prst="rect">
            <a:avLst/>
          </a:prstGeom>
          <a:noFill/>
        </p:spPr>
        <p:txBody>
          <a:bodyPr wrap="none" rtlCol="0">
            <a:spAutoFit/>
          </a:bodyPr>
          <a:lstStyle/>
          <a:p>
            <a:r>
              <a:rPr lang="en-US" sz="2400" dirty="0"/>
              <a:t>@</a:t>
            </a:r>
            <a:r>
              <a:rPr lang="en-US" sz="2400" b="1" dirty="0" err="1"/>
              <a:t>LifeShareOK</a:t>
            </a:r>
            <a:endParaRPr lang="en-US" sz="2400" b="1" dirty="0"/>
          </a:p>
        </p:txBody>
      </p:sp>
      <p:sp>
        <p:nvSpPr>
          <p:cNvPr id="17" name="TextBox 16"/>
          <p:cNvSpPr txBox="1"/>
          <p:nvPr/>
        </p:nvSpPr>
        <p:spPr>
          <a:xfrm>
            <a:off x="5684778" y="5195084"/>
            <a:ext cx="2048959" cy="461665"/>
          </a:xfrm>
          <a:prstGeom prst="rect">
            <a:avLst/>
          </a:prstGeom>
          <a:noFill/>
        </p:spPr>
        <p:txBody>
          <a:bodyPr wrap="none" rtlCol="0">
            <a:spAutoFit/>
          </a:bodyPr>
          <a:lstStyle/>
          <a:p>
            <a:r>
              <a:rPr lang="en-US" sz="2400" b="1" dirty="0" err="1"/>
              <a:t>LifeShareOK</a:t>
            </a:r>
            <a:endParaRPr lang="en-US" sz="2400" b="1"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4923972"/>
            <a:ext cx="899717" cy="899717"/>
          </a:xfrm>
          <a:prstGeom prst="rect">
            <a:avLst/>
          </a:prstGeom>
        </p:spPr>
      </p:pic>
    </p:spTree>
    <p:custDataLst>
      <p:tags r:id="rId1"/>
    </p:custDataLst>
    <p:extLst>
      <p:ext uri="{BB962C8B-B14F-4D97-AF65-F5344CB8AC3E}">
        <p14:creationId xmlns:p14="http://schemas.microsoft.com/office/powerpoint/2010/main" val="43179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750" fill="hold"/>
                                        <p:tgtEl>
                                          <p:spTgt spid="18"/>
                                        </p:tgtEl>
                                        <p:attrNameLst>
                                          <p:attrName>ppt_w</p:attrName>
                                        </p:attrNameLst>
                                      </p:cBhvr>
                                      <p:tavLst>
                                        <p:tav tm="0">
                                          <p:val>
                                            <p:fltVal val="0"/>
                                          </p:val>
                                        </p:tav>
                                        <p:tav tm="100000">
                                          <p:val>
                                            <p:strVal val="#ppt_w"/>
                                          </p:val>
                                        </p:tav>
                                      </p:tavLst>
                                    </p:anim>
                                    <p:anim calcmode="lin" valueType="num">
                                      <p:cBhvr>
                                        <p:cTn id="19" dur="750" fill="hold"/>
                                        <p:tgtEl>
                                          <p:spTgt spid="18"/>
                                        </p:tgtEl>
                                        <p:attrNameLst>
                                          <p:attrName>ppt_h</p:attrName>
                                        </p:attrNameLst>
                                      </p:cBhvr>
                                      <p:tavLst>
                                        <p:tav tm="0">
                                          <p:val>
                                            <p:fltVal val="0"/>
                                          </p:val>
                                        </p:tav>
                                        <p:tav tm="100000">
                                          <p:val>
                                            <p:strVal val="#ppt_h"/>
                                          </p:val>
                                        </p:tav>
                                      </p:tavLst>
                                    </p:anim>
                                    <p:animEffect transition="in" filter="fade">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A3CFB1-8E63-4B5B-ADE2-6E628A044070}"/>
              </a:ext>
            </a:extLst>
          </p:cNvPr>
          <p:cNvPicPr>
            <a:picLocks noChangeAspect="1"/>
          </p:cNvPicPr>
          <p:nvPr/>
        </p:nvPicPr>
        <p:blipFill>
          <a:blip r:embed="rId2"/>
          <a:stretch>
            <a:fillRect/>
          </a:stretch>
        </p:blipFill>
        <p:spPr>
          <a:xfrm>
            <a:off x="482600" y="152400"/>
            <a:ext cx="8178799" cy="5111748"/>
          </a:xfrm>
          <a:prstGeom prst="rect">
            <a:avLst/>
          </a:prstGeom>
        </p:spPr>
      </p:pic>
    </p:spTree>
    <p:extLst>
      <p:ext uri="{BB962C8B-B14F-4D97-AF65-F5344CB8AC3E}">
        <p14:creationId xmlns:p14="http://schemas.microsoft.com/office/powerpoint/2010/main" val="149765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836003"/>
            <a:ext cx="7946406" cy="830997"/>
          </a:xfrm>
          <a:prstGeom prst="rect">
            <a:avLst/>
          </a:prstGeom>
          <a:noFill/>
        </p:spPr>
        <p:txBody>
          <a:bodyPr wrap="none" rtlCol="0">
            <a:spAutoFit/>
          </a:bodyPr>
          <a:lstStyle/>
          <a:p>
            <a:r>
              <a:rPr lang="en-US" sz="4800" dirty="0">
                <a:latin typeface="Impact" panose="020B0806030902050204" pitchFamily="34" charset="0"/>
                <a:ea typeface="Pacifico" panose="02000000000000000000" pitchFamily="2" charset="0"/>
              </a:rPr>
              <a:t>Who is </a:t>
            </a:r>
            <a:r>
              <a:rPr lang="en-US" sz="4800" dirty="0" err="1">
                <a:latin typeface="Impact" panose="020B0806030902050204" pitchFamily="34" charset="0"/>
                <a:ea typeface="Pacifico" panose="02000000000000000000" pitchFamily="2" charset="0"/>
              </a:rPr>
              <a:t>LifeShare</a:t>
            </a:r>
            <a:r>
              <a:rPr lang="en-US" sz="4800" dirty="0">
                <a:latin typeface="Impact" panose="020B0806030902050204" pitchFamily="34" charset="0"/>
                <a:ea typeface="Pacifico" panose="02000000000000000000" pitchFamily="2" charset="0"/>
              </a:rPr>
              <a:t> of Oklahoma?</a:t>
            </a:r>
          </a:p>
        </p:txBody>
      </p:sp>
      <p:sp>
        <p:nvSpPr>
          <p:cNvPr id="4" name="TextBox 3"/>
          <p:cNvSpPr txBox="1"/>
          <p:nvPr/>
        </p:nvSpPr>
        <p:spPr>
          <a:xfrm>
            <a:off x="742057" y="2867561"/>
            <a:ext cx="8219983" cy="1323439"/>
          </a:xfrm>
          <a:prstGeom prst="rect">
            <a:avLst/>
          </a:prstGeom>
          <a:noFill/>
        </p:spPr>
        <p:txBody>
          <a:bodyPr wrap="square" rtlCol="0">
            <a:spAutoFit/>
          </a:bodyPr>
          <a:lstStyle/>
          <a:p>
            <a:r>
              <a:rPr lang="en-US" altLang="en-US" sz="2000" dirty="0">
                <a:latin typeface="Arial" panose="020B0604020202020204" pitchFamily="34" charset="0"/>
                <a:cs typeface="Arial" panose="020B0604020202020204" pitchFamily="34" charset="0"/>
              </a:rPr>
              <a:t>We are a private, not-for-profit 501 (c)3 organization certified and designated by the U.S. Department of Health and Human Services</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as the organization dedicated to recovering organs and tissue for transplantation in all 77 counties of the state of Oklahoma.</a:t>
            </a:r>
            <a:endParaRPr lang="en-US" sz="2000" dirty="0"/>
          </a:p>
        </p:txBody>
      </p:sp>
      <p:pic>
        <p:nvPicPr>
          <p:cNvPr id="5"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915186"/>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4419600"/>
            <a:ext cx="6072740" cy="707886"/>
          </a:xfrm>
          <a:prstGeom prst="rect">
            <a:avLst/>
          </a:prstGeom>
          <a:noFill/>
        </p:spPr>
        <p:txBody>
          <a:bodyPr wrap="square" rtlCol="0">
            <a:spAutoFit/>
          </a:bodyPr>
          <a:lstStyle/>
          <a:p>
            <a:r>
              <a:rPr lang="en-US" altLang="en-US" sz="2000" dirty="0">
                <a:latin typeface="Arial" panose="020B0604020202020204" pitchFamily="34" charset="0"/>
                <a:cs typeface="Arial" panose="020B0604020202020204" pitchFamily="34" charset="0"/>
              </a:rPr>
              <a:t>OPO refers to Organ Procurement Organization.</a:t>
            </a:r>
          </a:p>
          <a:p>
            <a:endParaRPr lang="en-US" sz="2000" dirty="0"/>
          </a:p>
        </p:txBody>
      </p:sp>
      <p:pic>
        <p:nvPicPr>
          <p:cNvPr id="7"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453993"/>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52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29" r="10550"/>
          <a:stretch/>
        </p:blipFill>
        <p:spPr>
          <a:xfrm>
            <a:off x="0" y="-15181"/>
            <a:ext cx="9144000" cy="6873181"/>
          </a:xfrm>
          <a:prstGeom prst="rect">
            <a:avLst/>
          </a:prstGeom>
        </p:spPr>
      </p:pic>
      <p:sp>
        <p:nvSpPr>
          <p:cNvPr id="9" name="Rectangle 8"/>
          <p:cNvSpPr/>
          <p:nvPr/>
        </p:nvSpPr>
        <p:spPr>
          <a:xfrm>
            <a:off x="895457" y="914400"/>
            <a:ext cx="7300395" cy="830997"/>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chemeClr val="accent1"/>
                  </a:solidFill>
                </a:ln>
                <a:gradFill>
                  <a:gsLst>
                    <a:gs pos="82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OU Memorial Stadium Holds</a:t>
            </a:r>
          </a:p>
        </p:txBody>
      </p:sp>
      <p:sp>
        <p:nvSpPr>
          <p:cNvPr id="10" name="Rectangle 9"/>
          <p:cNvSpPr/>
          <p:nvPr/>
        </p:nvSpPr>
        <p:spPr>
          <a:xfrm>
            <a:off x="1881679" y="3505200"/>
            <a:ext cx="5270994" cy="1569660"/>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National Transplant</a:t>
            </a:r>
          </a:p>
          <a:p>
            <a:pPr algn="ctr"/>
            <a:r>
              <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Waiting List</a:t>
            </a:r>
          </a:p>
        </p:txBody>
      </p:sp>
      <p:sp>
        <p:nvSpPr>
          <p:cNvPr id="14" name="Rectangle 13"/>
          <p:cNvSpPr/>
          <p:nvPr/>
        </p:nvSpPr>
        <p:spPr>
          <a:xfrm>
            <a:off x="2821037" y="1600200"/>
            <a:ext cx="3392275"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Impact" panose="020B0806030902050204" pitchFamily="34" charset="0"/>
              </a:rPr>
              <a:t>88,000</a:t>
            </a:r>
          </a:p>
        </p:txBody>
      </p:sp>
      <p:sp>
        <p:nvSpPr>
          <p:cNvPr id="16" name="Rectangle 15"/>
          <p:cNvSpPr/>
          <p:nvPr/>
        </p:nvSpPr>
        <p:spPr>
          <a:xfrm>
            <a:off x="2766858" y="4953000"/>
            <a:ext cx="3610284"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Impact" panose="020B0806030902050204" pitchFamily="34" charset="0"/>
              </a:rPr>
              <a:t>114,000</a:t>
            </a:r>
          </a:p>
        </p:txBody>
      </p:sp>
    </p:spTree>
    <p:custDataLst>
      <p:tags r:id="rId1"/>
    </p:custDataLst>
    <p:extLst>
      <p:ext uri="{BB962C8B-B14F-4D97-AF65-F5344CB8AC3E}">
        <p14:creationId xmlns:p14="http://schemas.microsoft.com/office/powerpoint/2010/main" val="831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90" y="1955674"/>
            <a:ext cx="3917535" cy="3574898"/>
          </a:xfrm>
          <a:prstGeom prst="rect">
            <a:avLst/>
          </a:prstGeom>
        </p:spPr>
      </p:pic>
      <p:sp>
        <p:nvSpPr>
          <p:cNvPr id="4" name="Rectangle 2"/>
          <p:cNvSpPr txBox="1">
            <a:spLocks noChangeArrowheads="1"/>
          </p:cNvSpPr>
          <p:nvPr/>
        </p:nvSpPr>
        <p:spPr>
          <a:xfrm>
            <a:off x="4444525" y="3777972"/>
            <a:ext cx="3581400" cy="1752600"/>
          </a:xfrm>
          <a:prstGeom prst="rect">
            <a:avLst/>
          </a:prstGeom>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a:t>Oklahomans</a:t>
            </a:r>
          </a:p>
          <a:p>
            <a:pPr algn="l"/>
            <a:r>
              <a:rPr lang="en-US" altLang="en-US" sz="3600" b="1" dirty="0"/>
              <a:t>are on the</a:t>
            </a:r>
          </a:p>
          <a:p>
            <a:pPr algn="l"/>
            <a:r>
              <a:rPr lang="en-US" altLang="en-US" sz="3600" b="1" dirty="0"/>
              <a:t>waiting list.</a:t>
            </a:r>
          </a:p>
        </p:txBody>
      </p:sp>
      <p:sp>
        <p:nvSpPr>
          <p:cNvPr id="8" name="Rectangle 7"/>
          <p:cNvSpPr/>
          <p:nvPr/>
        </p:nvSpPr>
        <p:spPr>
          <a:xfrm>
            <a:off x="4343401" y="1980599"/>
            <a:ext cx="2752678" cy="193899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689</a:t>
            </a:r>
          </a:p>
        </p:txBody>
      </p:sp>
    </p:spTree>
    <p:custDataLst>
      <p:tags r:id="rId1"/>
    </p:custDataLst>
    <p:extLst>
      <p:ext uri="{BB962C8B-B14F-4D97-AF65-F5344CB8AC3E}">
        <p14:creationId xmlns:p14="http://schemas.microsoft.com/office/powerpoint/2010/main" val="919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0"/>
            <a:ext cx="10290789" cy="6858000"/>
          </a:xfrm>
          <a:prstGeom prst="rect">
            <a:avLst/>
          </a:prstGeom>
        </p:spPr>
      </p:pic>
      <p:sp>
        <p:nvSpPr>
          <p:cNvPr id="13" name="Title 1"/>
          <p:cNvSpPr txBox="1">
            <a:spLocks/>
          </p:cNvSpPr>
          <p:nvPr/>
        </p:nvSpPr>
        <p:spPr>
          <a:xfrm>
            <a:off x="1752600" y="2590800"/>
            <a:ext cx="72390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22 people die</a:t>
            </a:r>
          </a:p>
        </p:txBody>
      </p:sp>
      <p:sp>
        <p:nvSpPr>
          <p:cNvPr id="7" name="TextBox 6"/>
          <p:cNvSpPr txBox="1"/>
          <p:nvPr/>
        </p:nvSpPr>
        <p:spPr>
          <a:xfrm>
            <a:off x="2819400" y="1371600"/>
            <a:ext cx="4886417"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Every day in the U.S. …</a:t>
            </a:r>
          </a:p>
          <a:p>
            <a:pPr algn="ctr"/>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on average,</a:t>
            </a:r>
          </a:p>
        </p:txBody>
      </p:sp>
      <p:sp>
        <p:nvSpPr>
          <p:cNvPr id="14" name="TextBox 13"/>
          <p:cNvSpPr txBox="1"/>
          <p:nvPr/>
        </p:nvSpPr>
        <p:spPr>
          <a:xfrm>
            <a:off x="2776261" y="3913788"/>
            <a:ext cx="5191678" cy="707886"/>
          </a:xfrm>
          <a:prstGeom prst="rect">
            <a:avLst/>
          </a:prstGeom>
          <a:noFill/>
        </p:spPr>
        <p:txBody>
          <a:bodyPr wrap="none" rtlCol="0">
            <a:spAutoFit/>
          </a:bodyPr>
          <a:lstStyle/>
          <a:p>
            <a:pPr algn="ctr"/>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waiting for a transplant.</a:t>
            </a:r>
          </a:p>
        </p:txBody>
      </p:sp>
    </p:spTree>
    <p:custDataLst>
      <p:tags r:id="rId1"/>
    </p:custDataLst>
    <p:extLst>
      <p:ext uri="{BB962C8B-B14F-4D97-AF65-F5344CB8AC3E}">
        <p14:creationId xmlns:p14="http://schemas.microsoft.com/office/powerpoint/2010/main" val="2823557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43" y="-25832"/>
            <a:ext cx="10438743" cy="6960032"/>
          </a:xfrm>
          <a:prstGeom prst="rect">
            <a:avLst/>
          </a:prstGeom>
        </p:spPr>
      </p:pic>
      <p:sp>
        <p:nvSpPr>
          <p:cNvPr id="21" name="Rectangle 20"/>
          <p:cNvSpPr/>
          <p:nvPr/>
        </p:nvSpPr>
        <p:spPr>
          <a:xfrm>
            <a:off x="-685143" y="4863483"/>
            <a:ext cx="10438743"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152728" y="4863483"/>
            <a:ext cx="87630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Every</a:t>
            </a:r>
            <a:r>
              <a:rPr lang="en-US" dirty="0">
                <a:solidFill>
                  <a:schemeClr val="bg1"/>
                </a:solidFill>
                <a:effectLst>
                  <a:outerShdw blurRad="38100" dist="38100" dir="2700000" algn="tl">
                    <a:srgbClr val="000000">
                      <a:alpha val="43137"/>
                    </a:srgbClr>
                  </a:outerShdw>
                </a:effectLst>
                <a:latin typeface="Impact" panose="020B0806030902050204" pitchFamily="34" charset="0"/>
              </a:rPr>
              <a:t> </a:t>
            </a:r>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10</a:t>
            </a:r>
            <a:r>
              <a:rPr lang="en-US" dirty="0">
                <a:solidFill>
                  <a:schemeClr val="bg1"/>
                </a:solidFill>
                <a:effectLst>
                  <a:outerShdw blurRad="38100" dist="38100" dir="2700000" algn="tl">
                    <a:srgbClr val="000000">
                      <a:alpha val="43137"/>
                    </a:srgbClr>
                  </a:outerShdw>
                </a:effectLst>
                <a:latin typeface="Impact" panose="020B0806030902050204" pitchFamily="34" charset="0"/>
              </a:rPr>
              <a:t> </a:t>
            </a:r>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minutes </a:t>
            </a:r>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someone</a:t>
            </a:r>
            <a:br>
              <a:rPr lang="en-US" sz="3200" dirty="0">
                <a:solidFill>
                  <a:schemeClr val="bg1"/>
                </a:solidFill>
                <a:effectLst>
                  <a:outerShdw blurRad="38100" dist="38100" dir="2700000" algn="tl">
                    <a:srgbClr val="000000">
                      <a:alpha val="43137"/>
                    </a:srgbClr>
                  </a:outerShdw>
                </a:effectLst>
                <a:latin typeface="Impact" panose="020B0806030902050204" pitchFamily="34" charset="0"/>
              </a:rPr>
            </a:br>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is added to the National Transplant Waiting List.</a:t>
            </a:r>
          </a:p>
        </p:txBody>
      </p:sp>
    </p:spTree>
    <p:custDataLst>
      <p:tags r:id="rId1"/>
    </p:custDataLst>
    <p:extLst>
      <p:ext uri="{BB962C8B-B14F-4D97-AF65-F5344CB8AC3E}">
        <p14:creationId xmlns:p14="http://schemas.microsoft.com/office/powerpoint/2010/main" val="28846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152400"/>
            <a:ext cx="10515600" cy="7010400"/>
          </a:xfrm>
          <a:prstGeom prst="rect">
            <a:avLst/>
          </a:prstGeom>
        </p:spPr>
      </p:pic>
      <p:sp>
        <p:nvSpPr>
          <p:cNvPr id="5" name="Rectangle 4"/>
          <p:cNvSpPr/>
          <p:nvPr/>
        </p:nvSpPr>
        <p:spPr>
          <a:xfrm>
            <a:off x="-800101" y="4025283"/>
            <a:ext cx="10497845"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28600" y="4101483"/>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2" name="Content Placeholder 2"/>
          <p:cNvSpPr txBox="1">
            <a:spLocks/>
          </p:cNvSpPr>
          <p:nvPr/>
        </p:nvSpPr>
        <p:spPr>
          <a:xfrm>
            <a:off x="423909" y="4876800"/>
            <a:ext cx="86868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If you are sick or injured and admitted to the hospital, the number one priority is to save your life. Organ donation can only be considered after brain death has been declared by a physician. </a:t>
            </a:r>
          </a:p>
        </p:txBody>
      </p:sp>
    </p:spTree>
    <p:custDataLst>
      <p:tags r:id="rId1"/>
    </p:custDataLst>
    <p:extLst>
      <p:ext uri="{BB962C8B-B14F-4D97-AF65-F5344CB8AC3E}">
        <p14:creationId xmlns:p14="http://schemas.microsoft.com/office/powerpoint/2010/main" val="378797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5B6B2-7C0D-46CB-8323-96566645BDDB}"/>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1893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36" y="-1"/>
            <a:ext cx="10306235" cy="6870823"/>
          </a:xfrm>
          <a:prstGeom prst="rect">
            <a:avLst/>
          </a:prstGeom>
        </p:spPr>
      </p:pic>
      <p:sp>
        <p:nvSpPr>
          <p:cNvPr id="6" name="Rectangle 5"/>
          <p:cNvSpPr/>
          <p:nvPr/>
        </p:nvSpPr>
        <p:spPr>
          <a:xfrm>
            <a:off x="76200" y="2895600"/>
            <a:ext cx="9144000" cy="1759258"/>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8600" y="3048000"/>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5" name="Content Placeholder 2"/>
          <p:cNvSpPr txBox="1">
            <a:spLocks/>
          </p:cNvSpPr>
          <p:nvPr/>
        </p:nvSpPr>
        <p:spPr>
          <a:xfrm>
            <a:off x="838200" y="3657600"/>
            <a:ext cx="7620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All major organized religions approve of organ and tissue donation and consider it an act of charity.</a:t>
            </a:r>
            <a:r>
              <a:rPr lang="en-US" altLang="en-US" sz="2000" dirty="0">
                <a:solidFill>
                  <a:schemeClr val="bg1"/>
                </a:solidFill>
              </a:rPr>
              <a:t> </a:t>
            </a:r>
            <a:endParaRPr lang="en-US" sz="2000" dirty="0">
              <a:solidFill>
                <a:schemeClr val="bg1"/>
              </a:solidFill>
            </a:endParaRPr>
          </a:p>
        </p:txBody>
      </p:sp>
    </p:spTree>
    <p:custDataLst>
      <p:tags r:id="rId1"/>
    </p:custDataLst>
    <p:extLst>
      <p:ext uri="{BB962C8B-B14F-4D97-AF65-F5344CB8AC3E}">
        <p14:creationId xmlns:p14="http://schemas.microsoft.com/office/powerpoint/2010/main" val="2175500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1938</TotalTime>
  <Words>399</Words>
  <Application>Microsoft Office PowerPoint</Application>
  <PresentationFormat>On-screen Show (4:3)</PresentationFormat>
  <Paragraphs>64</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Apple Garamond</vt:lpstr>
      <vt:lpstr>Arial</vt:lpstr>
      <vt:lpstr>Calibri</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Darla Turner</dc:creator>
  <cp:lastModifiedBy>Robin A. Morris</cp:lastModifiedBy>
  <cp:revision>133</cp:revision>
  <cp:lastPrinted>2018-07-10T18:35:55Z</cp:lastPrinted>
  <dcterms:created xsi:type="dcterms:W3CDTF">2015-04-21T13:09:46Z</dcterms:created>
  <dcterms:modified xsi:type="dcterms:W3CDTF">2019-08-09T16:35:31Z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6280A8E0-7553-4EEA-AD98-C7D95A621298</vt:lpwstr>
  </property>
  <property fmtid="{D5CDD505-2E9C-101B-9397-08002B2CF9AE}" pid="3" name="ArticulatePath">
    <vt:lpwstr>Presentation18</vt:lpwstr>
  </property>
</Properties>
</file>